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71" r:id="rId2"/>
    <p:sldId id="1062" r:id="rId3"/>
    <p:sldId id="992" r:id="rId4"/>
    <p:sldId id="1010" r:id="rId5"/>
    <p:sldId id="1049" r:id="rId6"/>
    <p:sldId id="840" r:id="rId7"/>
    <p:sldId id="1135" r:id="rId8"/>
    <p:sldId id="1092" r:id="rId9"/>
    <p:sldId id="1087" r:id="rId10"/>
    <p:sldId id="1072" r:id="rId11"/>
    <p:sldId id="1073" r:id="rId12"/>
    <p:sldId id="1079" r:id="rId13"/>
    <p:sldId id="1074" r:id="rId14"/>
    <p:sldId id="1088" r:id="rId15"/>
    <p:sldId id="1048" r:id="rId16"/>
    <p:sldId id="1075" r:id="rId17"/>
    <p:sldId id="1133" r:id="rId18"/>
    <p:sldId id="1077" r:id="rId19"/>
    <p:sldId id="1078" r:id="rId20"/>
    <p:sldId id="1076" r:id="rId21"/>
    <p:sldId id="1089" r:id="rId22"/>
    <p:sldId id="1080" r:id="rId23"/>
    <p:sldId id="1084" r:id="rId24"/>
    <p:sldId id="1082" r:id="rId25"/>
    <p:sldId id="1085" r:id="rId26"/>
    <p:sldId id="1086" r:id="rId27"/>
    <p:sldId id="1093" r:id="rId28"/>
    <p:sldId id="799" r:id="rId29"/>
    <p:sldId id="1090" r:id="rId30"/>
    <p:sldId id="1146" r:id="rId31"/>
    <p:sldId id="1091" r:id="rId32"/>
    <p:sldId id="1095" r:id="rId33"/>
    <p:sldId id="1096" r:id="rId34"/>
    <p:sldId id="1098" r:id="rId35"/>
    <p:sldId id="1097" r:id="rId36"/>
    <p:sldId id="1099" r:id="rId37"/>
    <p:sldId id="1100" r:id="rId38"/>
    <p:sldId id="825" r:id="rId39"/>
    <p:sldId id="1029" r:id="rId40"/>
    <p:sldId id="1001" r:id="rId41"/>
    <p:sldId id="1032" r:id="rId42"/>
    <p:sldId id="1094" r:id="rId43"/>
    <p:sldId id="1145" r:id="rId44"/>
    <p:sldId id="1101" r:id="rId45"/>
    <p:sldId id="768" r:id="rId46"/>
    <p:sldId id="1103" r:id="rId47"/>
    <p:sldId id="1130" r:id="rId48"/>
    <p:sldId id="1122" r:id="rId49"/>
    <p:sldId id="1147" r:id="rId50"/>
    <p:sldId id="378" r:id="rId51"/>
    <p:sldId id="1134" r:id="rId52"/>
    <p:sldId id="1131" r:id="rId53"/>
    <p:sldId id="1132" r:id="rId54"/>
    <p:sldId id="1121" r:id="rId55"/>
    <p:sldId id="1118" r:id="rId56"/>
    <p:sldId id="1119" r:id="rId57"/>
    <p:sldId id="1113" r:id="rId58"/>
    <p:sldId id="1110" r:id="rId59"/>
    <p:sldId id="1115" r:id="rId60"/>
    <p:sldId id="1117" r:id="rId61"/>
    <p:sldId id="1120" r:id="rId62"/>
    <p:sldId id="1104" r:id="rId63"/>
    <p:sldId id="1149" r:id="rId64"/>
    <p:sldId id="1136" r:id="rId65"/>
    <p:sldId id="1137" r:id="rId66"/>
    <p:sldId id="1138" r:id="rId67"/>
    <p:sldId id="1139" r:id="rId68"/>
    <p:sldId id="1140" r:id="rId69"/>
    <p:sldId id="1141" r:id="rId70"/>
    <p:sldId id="1142" r:id="rId71"/>
    <p:sldId id="1143" r:id="rId72"/>
    <p:sldId id="1144"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992"/>
            <p14:sldId id="1010"/>
            <p14:sldId id="1049"/>
            <p14:sldId id="840"/>
            <p14:sldId id="1135"/>
            <p14:sldId id="1092"/>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093"/>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52" autoAdjust="0"/>
    <p:restoredTop sz="49125" autoAdjust="0"/>
  </p:normalViewPr>
  <p:slideViewPr>
    <p:cSldViewPr>
      <p:cViewPr varScale="1">
        <p:scale>
          <a:sx n="64" d="100"/>
          <a:sy n="64" d="100"/>
        </p:scale>
        <p:origin x="2562" y="60"/>
      </p:cViewPr>
      <p:guideLst>
        <p:guide orient="horz" pos="2160"/>
        <p:guide pos="2880"/>
      </p:guideLst>
    </p:cSldViewPr>
  </p:slideViewPr>
  <p:outlineViewPr>
    <p:cViewPr>
      <p:scale>
        <a:sx n="33" d="100"/>
        <a:sy n="33" d="100"/>
      </p:scale>
      <p:origin x="0" y="-4152"/>
    </p:cViewPr>
  </p:outlineViewPr>
  <p:notesTextViewPr>
    <p:cViewPr>
      <p:scale>
        <a:sx n="150" d="100"/>
        <a:sy n="150" d="100"/>
      </p:scale>
      <p:origin x="0" y="0"/>
    </p:cViewPr>
  </p:notesTextViewPr>
  <p:sorterViewPr>
    <p:cViewPr>
      <p:scale>
        <a:sx n="200" d="100"/>
        <a:sy n="200" d="100"/>
      </p:scale>
      <p:origin x="0" y="-439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38</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Action 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sym typeface="Symbol" pitchFamily="18" charset="2"/>
                </a:endParaRPr>
              </a:p>
              <a:p>
                <a:r>
                  <a:rPr lang="en-US" b="0" dirty="0"/>
                  <a:t>State 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𝑎</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sym typeface="Symbol" pitchFamily="18" charset="2"/>
                </a:endParaRPr>
              </a:p>
              <a:p>
                <a:r>
                  <a:rPr lang="en-US" dirty="0">
                    <a:sym typeface="Symbol" pitchFamily="18" charset="2"/>
                  </a:rPr>
                  <a:t> </a:t>
                </a:r>
              </a:p>
              <a:p>
                <a:r>
                  <a:rPr lang="en-US" dirty="0">
                    <a:sym typeface="Symbol" pitchFamily="18" charset="2"/>
                  </a:rPr>
                  <a:t>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8.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0.png"/><Relationship Id="rId5" Type="http://schemas.openxmlformats.org/officeDocument/2006/relationships/tags" Target="../tags/tag5.xml"/><Relationship Id="rId10" Type="http://schemas.openxmlformats.org/officeDocument/2006/relationships/image" Target="../media/image9.png"/><Relationship Id="rId4" Type="http://schemas.openxmlformats.org/officeDocument/2006/relationships/tags" Target="../tags/tag4.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L9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318735"/>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State 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457200" y="1295400"/>
                <a:ext cx="5151936" cy="5105400"/>
              </a:xfrm>
            </p:spPr>
            <p:txBody>
              <a:bodyPr>
                <a:normAutofit fontScale="62500" lnSpcReduction="20000"/>
              </a:bodyPr>
              <a:lstStyle/>
              <a:p>
                <a:r>
                  <a:rPr lang="en-US" dirty="0"/>
                  <a:t>Agent initially has uniform random policy of going left or right. In one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(Fig shows only one state’s policy is changed, but it is possible that multiple states’ policies are changed.)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it is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a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 then its policy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457200" y="1295400"/>
                <a:ext cx="5151936" cy="5105400"/>
              </a:xfrm>
              <a:blipFill>
                <a:blip r:embed="rId3"/>
                <a:stretch>
                  <a:fillRect l="-1065" t="-1792" r="-22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Tree>
    <p:extLst>
      <p:ext uri="{BB962C8B-B14F-4D97-AF65-F5344CB8AC3E}">
        <p14:creationId xmlns:p14="http://schemas.microsoft.com/office/powerpoint/2010/main" val="276698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25641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7.875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e>
                    </m:d>
                    <m:r>
                      <a:rPr lang="en-US" b="0" i="1" smtClean="0">
                        <a:latin typeface="Cambria Math" panose="02040503050406030204" pitchFamily="18" charset="0"/>
                      </a:rPr>
                      <m:t>≈</m:t>
                    </m:r>
                    <m:r>
                      <a:rPr lang="en-US" i="1">
                        <a:solidFill>
                          <a:srgbClr val="C00000"/>
                        </a:solidFill>
                        <a:latin typeface="Cambria Math" panose="02040503050406030204" pitchFamily="18" charset="0"/>
                      </a:rPr>
                      <m:t>4.27</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4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47</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100598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705350" y="1832149"/>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205920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63</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4"/>
                <a:ext cx="8229600" cy="4114796"/>
              </a:xfrm>
            </p:spPr>
            <p:txBody>
              <a:bodyPr>
                <a:normAutofit fontScale="70000" lnSpcReduction="20000"/>
              </a:bodyPr>
              <a:lstStyle/>
              <a:p>
                <a:r>
                  <a:rPr lang="en-US" dirty="0">
                    <a:latin typeface="Calibri" pitchFamily="34" charset="0"/>
                  </a:rPr>
                  <a:t>We want to compute expected age of a group of </a:t>
                </a:r>
                <a14:m>
                  <m:oMath xmlns:m="http://schemas.openxmlformats.org/officeDocument/2006/math">
                    <m:r>
                      <a:rPr lang="en-US" i="1">
                        <a:latin typeface="Cambria Math" panose="02040503050406030204" pitchFamily="18" charset="0"/>
                      </a:rPr>
                      <m:t>𝑀</m:t>
                    </m:r>
                  </m:oMath>
                </a14:m>
                <a:r>
                  <a:rPr lang="en-US" dirty="0">
                    <a:latin typeface="Calibri" pitchFamily="34" charset="0"/>
                  </a:rPr>
                  <a:t> students. We use random variable </a:t>
                </a:r>
                <a14:m>
                  <m:oMath xmlns:m="http://schemas.openxmlformats.org/officeDocument/2006/math">
                    <m:r>
                      <a:rPr lang="en-US" i="1" dirty="0">
                        <a:latin typeface="Cambria Math" panose="02040503050406030204" pitchFamily="18" charset="0"/>
                      </a:rPr>
                      <m:t>𝐴</m:t>
                    </m:r>
                  </m:oMath>
                </a14:m>
                <a:r>
                  <a:rPr lang="en-US" dirty="0">
                    <a:latin typeface="Calibri" pitchFamily="34" charset="0"/>
                  </a:rPr>
                  <a:t> to denote student age. If we know the group consists of two age groups, 20 and 22, with equal distribution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m:t>
                        </m:r>
                        <m:r>
                          <a:rPr lang="en-US" b="0" i="0" smtClean="0">
                            <a:latin typeface="Cambria Math" panose="02040503050406030204" pitchFamily="18" charset="0"/>
                          </a:rPr>
                          <m:t>=20</m:t>
                        </m:r>
                      </m:e>
                    </m:d>
                    <m:r>
                      <a:rPr lang="en-US" b="0" i="0"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5</m:t>
                    </m:r>
                    <m:r>
                      <a:rPr lang="en-US" b="0" i="0" smtClean="0">
                        <a:latin typeface="Cambria Math" panose="02040503050406030204" pitchFamily="18" charset="0"/>
                      </a:rPr>
                      <m:t>.</m:t>
                    </m:r>
                  </m:oMath>
                </a14:m>
                <a:r>
                  <a:rPr lang="en-US" dirty="0"/>
                  <a:t> We can then compute expectation of </a:t>
                </a:r>
                <a14:m>
                  <m:oMath xmlns:m="http://schemas.openxmlformats.org/officeDocument/2006/math">
                    <m:r>
                      <a:rPr lang="en-US" b="0" i="1" smtClean="0">
                        <a:latin typeface="Cambria Math" panose="02040503050406030204" pitchFamily="18" charset="0"/>
                      </a:rPr>
                      <m:t>𝐴</m:t>
                    </m:r>
                  </m:oMath>
                </a14:m>
                <a:r>
                  <a:rPr lang="en-US" dirty="0"/>
                  <a:t> as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sub>
                      <m:sup/>
                      <m:e>
                        <m:r>
                          <a:rPr lang="en-US" b="0" i="1" smtClean="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𝑎</m:t>
                            </m:r>
                          </m:e>
                        </m:d>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nary>
                    <m:r>
                      <a:rPr lang="en-US" b="0" i="1" smtClean="0">
                        <a:latin typeface="Cambria Math" panose="02040503050406030204" pitchFamily="18" charset="0"/>
                      </a:rPr>
                      <m:t>.5⋅20+</m:t>
                    </m:r>
                    <m:r>
                      <a:rPr lang="en-US" i="1">
                        <a:latin typeface="Cambria Math" panose="02040503050406030204" pitchFamily="18" charset="0"/>
                      </a:rPr>
                      <m:t>.5⋅2</m:t>
                    </m:r>
                    <m:r>
                      <a:rPr lang="en-US" b="0" i="1" smtClean="0">
                        <a:latin typeface="Cambria Math" panose="02040503050406030204" pitchFamily="18" charset="0"/>
                      </a:rPr>
                      <m:t>2=21</m:t>
                    </m:r>
                  </m:oMath>
                </a14:m>
                <a:r>
                  <a:rPr lang="en-US" dirty="0"/>
                  <a:t>.</a:t>
                </a:r>
              </a:p>
              <a:p>
                <a14:m>
                  <m:oMath xmlns:m="http://schemas.openxmlformats.org/officeDocument/2006/math">
                    <m:r>
                      <m:rPr>
                        <m:nor/>
                      </m:rPr>
                      <a:rPr lang="en-US" dirty="0"/>
                      <m:t>Model</m:t>
                    </m:r>
                    <m:r>
                      <m:rPr>
                        <m:nor/>
                      </m:rPr>
                      <a:rPr lang="en-US" dirty="0"/>
                      <m:t>−</m:t>
                    </m:r>
                    <m:r>
                      <m:rPr>
                        <m:nor/>
                      </m:rPr>
                      <a:rPr lang="en-US" dirty="0"/>
                      <m:t>based</m:t>
                    </m:r>
                    <m:r>
                      <m:rPr>
                        <m:nor/>
                      </m:rPr>
                      <a:rPr lang="en-US" dirty="0"/>
                      <m:t>: </m:t>
                    </m:r>
                    <m:r>
                      <m:rPr>
                        <m:nor/>
                      </m:rPr>
                      <a:rPr lang="en-US" dirty="0"/>
                      <m:t>randomly</m:t>
                    </m:r>
                    <m:r>
                      <m:rPr>
                        <m:nor/>
                      </m:rPr>
                      <a:rPr lang="en-US" dirty="0"/>
                      <m:t> </m:t>
                    </m:r>
                    <m:r>
                      <m:rPr>
                        <m:nor/>
                      </m:rPr>
                      <a:rPr lang="en-US" dirty="0"/>
                      <m:t>sample</m:t>
                    </m:r>
                    <m:r>
                      <m:rPr>
                        <m:nor/>
                      </m:rPr>
                      <a:rPr lang="en-US" dirty="0"/>
                      <m:t> </m:t>
                    </m:r>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r>
                      <m:rPr>
                        <m:nor/>
                      </m:rPr>
                      <a:rPr lang="en-US" dirty="0"/>
                      <m:t> </m:t>
                    </m:r>
                    <m:r>
                      <m:rPr>
                        <m:nor/>
                      </m:rPr>
                      <a:rPr lang="en-US" dirty="0"/>
                      <m:t>students</m:t>
                    </m:r>
                    <m:r>
                      <m:rPr>
                        <m:nor/>
                      </m:rPr>
                      <a:rPr lang="en-US" dirty="0"/>
                      <m:t> </m:t>
                    </m:r>
                    <m:r>
                      <m:rPr>
                        <m:nor/>
                      </m:rPr>
                      <a:rPr lang="en-US" dirty="0"/>
                      <m:t>and</m:t>
                    </m:r>
                    <m:r>
                      <m:rPr>
                        <m:nor/>
                      </m:rPr>
                      <a:rPr lang="en-US" dirty="0"/>
                      <m:t> </m:t>
                    </m:r>
                    <m:r>
                      <m:rPr>
                        <m:nor/>
                      </m:rPr>
                      <a:rPr lang="en-US" dirty="0"/>
                      <m:t>asking</m:t>
                    </m:r>
                    <m:r>
                      <m:rPr>
                        <m:nor/>
                      </m:rPr>
                      <a:rPr lang="en-US" dirty="0"/>
                      <m:t> </m:t>
                    </m:r>
                    <m:r>
                      <m:rPr>
                        <m:nor/>
                      </m:rPr>
                      <a:rPr lang="en-US" dirty="0"/>
                      <m:t>for</m:t>
                    </m:r>
                    <m:r>
                      <m:rPr>
                        <m:nor/>
                      </m:rPr>
                      <a:rPr lang="en-US" dirty="0"/>
                      <m:t> </m:t>
                    </m:r>
                    <m:r>
                      <m:rPr>
                        <m:nor/>
                      </m:rPr>
                      <a:rPr lang="en-US" dirty="0"/>
                      <m:t>their</m:t>
                    </m:r>
                    <m:r>
                      <m:rPr>
                        <m:nor/>
                      </m:rPr>
                      <a:rPr lang="en-US" dirty="0"/>
                      <m:t> </m:t>
                    </m:r>
                    <m:r>
                      <m:rPr>
                        <m:nor/>
                      </m:rPr>
                      <a:rPr lang="en-US" dirty="0"/>
                      <m:t>ages</m:t>
                    </m:r>
                    <m:r>
                      <m:rPr>
                        <m:nor/>
                      </m:rPr>
                      <a:rPr lang="en-US" dirty="0"/>
                      <m:t>, </m:t>
                    </m:r>
                    <m:r>
                      <m:rPr>
                        <m:nor/>
                      </m:rPr>
                      <a:rPr lang="en-US" dirty="0"/>
                      <m:t>in</m:t>
                    </m:r>
                    <m:r>
                      <m:rPr>
                        <m:nor/>
                      </m:rPr>
                      <a:rPr lang="en-US" dirty="0"/>
                      <m:t> </m:t>
                    </m:r>
                    <m:r>
                      <m:rPr>
                        <m:nor/>
                      </m:rPr>
                      <a:rPr lang="en-US" dirty="0"/>
                      <m:t>order</m:t>
                    </m:r>
                    <m:r>
                      <m:rPr>
                        <m:nor/>
                      </m:rPr>
                      <a:rPr lang="en-US" dirty="0"/>
                      <m:t> </m:t>
                    </m:r>
                    <m:r>
                      <m:rPr>
                        <m:nor/>
                      </m:rPr>
                      <a:rPr lang="en-US" dirty="0"/>
                      <m:t>to</m:t>
                    </m:r>
                    <m:r>
                      <m:rPr>
                        <m:nor/>
                      </m:rPr>
                      <a:rPr lang="en-US" dirty="0"/>
                      <m:t> </m:t>
                    </m:r>
                    <m:r>
                      <m:rPr>
                        <m:nor/>
                      </m:rPr>
                      <a:rPr lang="en-US" dirty="0"/>
                      <m:t>build</m:t>
                    </m:r>
                    <m:r>
                      <m:rPr>
                        <m:nor/>
                      </m:rPr>
                      <a:rPr lang="en-US" dirty="0"/>
                      <m:t> </m:t>
                    </m:r>
                    <m:r>
                      <m:rPr>
                        <m:nor/>
                      </m:rPr>
                      <a:rPr lang="en-US" dirty="0"/>
                      <m:t>an</m:t>
                    </m:r>
                    <m:r>
                      <m:rPr>
                        <m:nor/>
                      </m:rPr>
                      <a:rPr lang="en-US" dirty="0"/>
                      <m:t> </m:t>
                    </m:r>
                    <m:r>
                      <m:rPr>
                        <m:nor/>
                      </m:rPr>
                      <a:rPr lang="en-US" dirty="0"/>
                      <m:t>estimated</m:t>
                    </m:r>
                    <m:r>
                      <m:rPr>
                        <m:nor/>
                      </m:rPr>
                      <a:rPr lang="en-US" dirty="0"/>
                      <m:t> </m:t>
                    </m:r>
                    <m:r>
                      <m:rPr>
                        <m:nor/>
                      </m:rPr>
                      <a:rPr lang="en-US" dirty="0"/>
                      <m:t>model</m:t>
                    </m:r>
                    <m:r>
                      <m:rPr>
                        <m:nor/>
                      </m:rPr>
                      <a:rPr lang="en-US" dirty="0"/>
                      <m:t> </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e.g., </a:t>
                </a:r>
                <a14:m>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=20</m:t>
                        </m:r>
                      </m:e>
                    </m:d>
                    <m:r>
                      <a:rPr lang="en-US">
                        <a:latin typeface="Cambria Math" panose="02040503050406030204" pitchFamily="18" charset="0"/>
                      </a:rPr>
                      <m:t>=</m:t>
                    </m:r>
                    <m:r>
                      <a:rPr lang="en-US" b="0" i="0" smtClean="0">
                        <a:latin typeface="Cambria Math" panose="02040503050406030204" pitchFamily="18" charset="0"/>
                      </a:rPr>
                      <m:t>.6, </m:t>
                    </m:r>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P</m:t>
                        </m:r>
                      </m:e>
                    </m:acc>
                    <m:d>
                      <m:dPr>
                        <m:ctrlPr>
                          <a:rPr lang="en-US" i="1">
                            <a:latin typeface="Cambria Math" panose="02040503050406030204" pitchFamily="18" charset="0"/>
                          </a:rPr>
                        </m:ctrlPr>
                      </m:dPr>
                      <m:e>
                        <m:r>
                          <m:rPr>
                            <m:sty m:val="p"/>
                          </m:rPr>
                          <a:rPr lang="en-US">
                            <a:latin typeface="Cambria Math" panose="02040503050406030204" pitchFamily="18" charset="0"/>
                          </a:rPr>
                          <m:t>a</m:t>
                        </m:r>
                        <m:r>
                          <a:rPr lang="en-US">
                            <a:latin typeface="Cambria Math" panose="02040503050406030204" pitchFamily="18" charset="0"/>
                          </a:rPr>
                          <m:t>=22</m:t>
                        </m:r>
                      </m:e>
                    </m:d>
                    <m:r>
                      <a:rPr lang="en-US">
                        <a:latin typeface="Cambria Math" panose="02040503050406030204" pitchFamily="18" charset="0"/>
                      </a:rPr>
                      <m:t>=.</m:t>
                    </m:r>
                    <m:r>
                      <a:rPr lang="en-US" b="0" i="1" smtClean="0">
                        <a:latin typeface="Cambria Math" panose="02040503050406030204" pitchFamily="18" charset="0"/>
                      </a:rPr>
                      <m:t>4</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𝑎</m:t>
                            </m:r>
                          </m:e>
                        </m:d>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6</m:t>
                    </m:r>
                    <m:r>
                      <a:rPr lang="en-US" i="1">
                        <a:latin typeface="Cambria Math" panose="02040503050406030204" pitchFamily="18" charset="0"/>
                      </a:rPr>
                      <m:t>⋅20+.</m:t>
                    </m:r>
                    <m:r>
                      <a:rPr lang="en-US" b="0" i="1" smtClean="0">
                        <a:latin typeface="Cambria Math" panose="02040503050406030204" pitchFamily="18" charset="0"/>
                      </a:rPr>
                      <m:t>4</m:t>
                    </m:r>
                    <m:r>
                      <a:rPr lang="en-US" i="1">
                        <a:latin typeface="Cambria Math" panose="02040503050406030204" pitchFamily="18" charset="0"/>
                      </a:rPr>
                      <m:t>⋅22=2</m:t>
                    </m:r>
                    <m:r>
                      <a:rPr lang="en-US" b="0" i="1" smtClean="0">
                        <a:latin typeface="Cambria Math" panose="02040503050406030204" pitchFamily="18" charset="0"/>
                      </a:rPr>
                      <m:t>0.8</m:t>
                    </m:r>
                  </m:oMath>
                </a14:m>
                <a:endParaRPr lang="en-US" dirty="0"/>
              </a:p>
              <a:p>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 e.g., we sample 5 students with ages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20</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22</m:t>
                        </m:r>
                        <m:r>
                          <a:rPr lang="en-US" b="0" i="1" smtClean="0">
                            <a:latin typeface="Cambria Math" panose="02040503050406030204" pitchFamily="18" charset="0"/>
                          </a:rPr>
                          <m:t>, </m:t>
                        </m:r>
                        <m:r>
                          <a:rPr lang="en-US" i="1">
                            <a:latin typeface="Cambria Math" panose="02040503050406030204" pitchFamily="18" charset="0"/>
                          </a:rPr>
                          <m:t>20</m:t>
                        </m:r>
                      </m:e>
                    </m:d>
                  </m:oMath>
                </a14:m>
                <a:r>
                  <a:rPr lang="en-US" dirty="0"/>
                  <a:t>, then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d>
                      <m:dPr>
                        <m:ctrlPr>
                          <a:rPr lang="en-US" b="0" i="1" smtClean="0">
                            <a:latin typeface="Cambria Math" panose="02040503050406030204" pitchFamily="18" charset="0"/>
                          </a:rPr>
                        </m:ctrlPr>
                      </m:dPr>
                      <m:e>
                        <m:r>
                          <a:rPr lang="en-US" b="0" i="1" smtClean="0">
                            <a:latin typeface="Cambria Math" panose="02040503050406030204" pitchFamily="18" charset="0"/>
                          </a:rPr>
                          <m:t>20+20+22+22+20</m:t>
                        </m:r>
                      </m:e>
                    </m:d>
                    <m:r>
                      <a:rPr lang="en-US" b="0" i="1" smtClean="0">
                        <a:latin typeface="Cambria Math" panose="02040503050406030204" pitchFamily="18" charset="0"/>
                      </a:rPr>
                      <m:t>=20.8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4"/>
                <a:ext cx="8229600" cy="4114796"/>
              </a:xfrm>
              <a:blipFill>
                <a:blip r:embed="rId2"/>
                <a:stretch>
                  <a:fillRect l="-963" t="-2667"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810055" y="6427669"/>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962455"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930869" y="6439337"/>
            <a:ext cx="441146" cy="369332"/>
          </a:xfrm>
          <a:prstGeom prst="rect">
            <a:avLst/>
          </a:prstGeom>
          <a:noFill/>
        </p:spPr>
        <p:txBody>
          <a:bodyPr wrap="non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86200" y="5029200"/>
            <a:ext cx="646331" cy="369332"/>
          </a:xfrm>
          <a:prstGeom prst="rect">
            <a:avLst/>
          </a:prstGeom>
          <a:noFill/>
        </p:spPr>
        <p:txBody>
          <a:bodyPr wrap="non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76800"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800545" y="5029200"/>
            <a:ext cx="646331" cy="369332"/>
          </a:xfrm>
          <a:prstGeom prst="rect">
            <a:avLst/>
          </a:prstGeom>
          <a:noFill/>
        </p:spPr>
        <p:txBody>
          <a:bodyPr wrap="non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92627" y="6439337"/>
            <a:ext cx="441146" cy="369332"/>
          </a:xfrm>
          <a:prstGeom prst="rect">
            <a:avLst/>
          </a:prstGeom>
          <a:noFill/>
        </p:spPr>
        <p:txBody>
          <a:bodyPr wrap="non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638800" y="6019800"/>
                <a:ext cx="2724528" cy="369332"/>
              </a:xfrm>
              <a:prstGeom prst="rect">
                <a:avLst/>
              </a:prstGeom>
              <a:noFill/>
            </p:spPr>
            <p:txBody>
              <a:bodyPr wrap="none" rtlCol="0">
                <a:spAutoFit/>
              </a:bodyPr>
              <a:lstStyle/>
              <a:p>
                <a:r>
                  <a:rPr lang="en-US" dirty="0"/>
                  <a:t>Ground truth model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638800" y="6019800"/>
                <a:ext cx="2724528" cy="369332"/>
              </a:xfrm>
              <a:prstGeom prst="rect">
                <a:avLst/>
              </a:prstGeom>
              <a:blipFill>
                <a:blip r:embed="rId3"/>
                <a:stretch>
                  <a:fillRect l="-1790" t="-10000" b="-25000"/>
                </a:stretch>
              </a:blipFill>
            </p:spPr>
            <p:txBody>
              <a:bodyPr/>
              <a:lstStyle/>
              <a:p>
                <a:r>
                  <a:rPr lang="en-SE">
                    <a:noFill/>
                  </a:rPr>
                  <a:t> </a:t>
                </a:r>
              </a:p>
            </p:txBody>
          </p:sp>
        </mc:Fallback>
      </mc:AlternateContent>
    </p:spTree>
    <p:extLst>
      <p:ext uri="{BB962C8B-B14F-4D97-AF65-F5344CB8AC3E}">
        <p14:creationId xmlns:p14="http://schemas.microsoft.com/office/powerpoint/2010/main" val="155690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168435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590146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4091</TotalTime>
  <Words>8178</Words>
  <Application>Microsoft Office PowerPoint</Application>
  <PresentationFormat>On-screen Show (4:3)</PresentationFormat>
  <Paragraphs>910</Paragraphs>
  <Slides>72</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Palatino</vt:lpstr>
      <vt:lpstr>Arial</vt:lpstr>
      <vt:lpstr>Calibri</vt:lpstr>
      <vt:lpstr>Cambria Math</vt:lpstr>
      <vt:lpstr>Default Design</vt:lpstr>
      <vt:lpstr>L9  Value-based RL</vt:lpstr>
      <vt:lpstr>The Big Picture</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267</cp:revision>
  <dcterms:created xsi:type="dcterms:W3CDTF">2020-05-13T19:01:03Z</dcterms:created>
  <dcterms:modified xsi:type="dcterms:W3CDTF">2021-05-25T09:47:05Z</dcterms:modified>
</cp:coreProperties>
</file>